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Raleway Bold" charset="1" panose="020B0803030101060003"/>
      <p:regular r:id="rId14"/>
    </p:embeddedFont>
    <p:embeddedFont>
      <p:font typeface="Raleway" charset="1" panose="020B0503030101060003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2005738" y="2260462"/>
            <a:ext cx="7641615" cy="5845836"/>
          </a:xfrm>
          <a:custGeom>
            <a:avLst/>
            <a:gdLst/>
            <a:ahLst/>
            <a:cxnLst/>
            <a:rect r="r" b="b" t="t" l="l"/>
            <a:pathLst>
              <a:path h="5845836" w="7641615">
                <a:moveTo>
                  <a:pt x="7641616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6" y="0"/>
                </a:lnTo>
                <a:lnTo>
                  <a:pt x="7641616" y="5845836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77048" y="-295318"/>
            <a:ext cx="9537139" cy="5438818"/>
            <a:chOff x="0" y="0"/>
            <a:chExt cx="12716186" cy="725175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80271"/>
              <a:ext cx="4137924" cy="3409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69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729498"/>
              <a:ext cx="12716186" cy="5236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9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8120896" y="-716402"/>
            <a:ext cx="3586584" cy="2976864"/>
          </a:xfrm>
          <a:custGeom>
            <a:avLst/>
            <a:gdLst/>
            <a:ahLst/>
            <a:cxnLst/>
            <a:rect r="r" b="b" t="t" l="l"/>
            <a:pathLst>
              <a:path h="2976864" w="3586584">
                <a:moveTo>
                  <a:pt x="0" y="0"/>
                </a:moveTo>
                <a:lnTo>
                  <a:pt x="3586583" y="0"/>
                </a:lnTo>
                <a:lnTo>
                  <a:pt x="3586583" y="2976864"/>
                </a:lnTo>
                <a:lnTo>
                  <a:pt x="0" y="2976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3435735"/>
            <a:ext cx="8749402" cy="4670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90"/>
              </a:lnSpc>
              <a:spcBef>
                <a:spcPct val="0"/>
              </a:spcBef>
            </a:pPr>
            <a:r>
              <a:rPr lang="en-US" b="true" sz="1653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PYTHON</a:t>
            </a:r>
          </a:p>
          <a:p>
            <a:pPr algn="ctr">
              <a:lnSpc>
                <a:spcPts val="18190"/>
              </a:lnSpc>
              <a:spcBef>
                <a:spcPct val="0"/>
              </a:spcBef>
            </a:pPr>
            <a:r>
              <a:rPr lang="en-US" b="true" sz="1653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SETS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09056" y="3616037"/>
            <a:ext cx="10964355" cy="3054926"/>
            <a:chOff x="0" y="0"/>
            <a:chExt cx="14619140" cy="407323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31750"/>
              <a:ext cx="14619140" cy="1428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400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530097"/>
              <a:ext cx="14619140" cy="459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true" rot="0">
            <a:off x="12865622" y="1028700"/>
            <a:ext cx="7641615" cy="5845836"/>
          </a:xfrm>
          <a:custGeom>
            <a:avLst/>
            <a:gdLst/>
            <a:ahLst/>
            <a:cxnLst/>
            <a:rect r="r" b="b" t="t" l="l"/>
            <a:pathLst>
              <a:path h="5845836" w="7641615">
                <a:moveTo>
                  <a:pt x="7641615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5" y="0"/>
                </a:lnTo>
                <a:lnTo>
                  <a:pt x="7641615" y="5845836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581385" y="3951618"/>
            <a:ext cx="1343326" cy="4734190"/>
          </a:xfrm>
          <a:custGeom>
            <a:avLst/>
            <a:gdLst/>
            <a:ahLst/>
            <a:cxnLst/>
            <a:rect r="r" b="b" t="t" l="l"/>
            <a:pathLst>
              <a:path h="4734190" w="1343326">
                <a:moveTo>
                  <a:pt x="0" y="0"/>
                </a:moveTo>
                <a:lnTo>
                  <a:pt x="1343326" y="0"/>
                </a:lnTo>
                <a:lnTo>
                  <a:pt x="1343326" y="4734190"/>
                </a:lnTo>
                <a:lnTo>
                  <a:pt x="0" y="4734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-229299" y="2676599"/>
            <a:ext cx="13094920" cy="4990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7"/>
              </a:lnSpc>
              <a:spcBef>
                <a:spcPct val="0"/>
              </a:spcBef>
            </a:pPr>
            <a:r>
              <a:rPr lang="en-US" b="true" sz="598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Что такое Python Set?</a:t>
            </a:r>
          </a:p>
          <a:p>
            <a:pPr algn="ctr" marL="1292895" indent="-646448" lvl="1">
              <a:lnSpc>
                <a:spcPts val="6587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598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Множества (set) — это неупорядоченные коллекции уникальных элементов.</a:t>
            </a:r>
          </a:p>
          <a:p>
            <a:pPr algn="ctr">
              <a:lnSpc>
                <a:spcPts val="6587"/>
              </a:lnSpc>
              <a:spcBef>
                <a:spcPct val="0"/>
              </a:spcBef>
            </a:pPr>
          </a:p>
          <a:p>
            <a:pPr algn="ctr">
              <a:lnSpc>
                <a:spcPts val="6587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001870" y="4822196"/>
            <a:ext cx="9616999" cy="8229600"/>
          </a:xfrm>
          <a:custGeom>
            <a:avLst/>
            <a:gdLst/>
            <a:ahLst/>
            <a:cxnLst/>
            <a:rect r="r" b="b" t="t" l="l"/>
            <a:pathLst>
              <a:path h="8229600" w="9616999">
                <a:moveTo>
                  <a:pt x="0" y="0"/>
                </a:moveTo>
                <a:lnTo>
                  <a:pt x="9616999" y="0"/>
                </a:lnTo>
                <a:lnTo>
                  <a:pt x="961699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03252" y="1057275"/>
            <a:ext cx="16081495" cy="51669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83702" indent="-441851" lvl="1">
              <a:lnSpc>
                <a:spcPts val="4502"/>
              </a:lnSpc>
              <a:buFont typeface="Arial"/>
              <a:buChar char="•"/>
            </a:pPr>
            <a:r>
              <a:rPr lang="en-US" b="true" sz="4093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Основные свойства:</a:t>
            </a:r>
          </a:p>
          <a:p>
            <a:pPr algn="ctr" marL="883702" indent="-441851" lvl="1">
              <a:lnSpc>
                <a:spcPts val="4502"/>
              </a:lnSpc>
              <a:buFont typeface="Arial"/>
              <a:buChar char="•"/>
            </a:pPr>
            <a:r>
              <a:rPr lang="en-US" b="true" sz="4093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Неупорядоченность (нет индексации).</a:t>
            </a:r>
          </a:p>
          <a:p>
            <a:pPr algn="ctr" marL="883702" indent="-441851" lvl="1">
              <a:lnSpc>
                <a:spcPts val="4502"/>
              </a:lnSpc>
              <a:buFont typeface="Arial"/>
              <a:buChar char="•"/>
            </a:pPr>
            <a:r>
              <a:rPr lang="en-US" b="true" sz="4093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Уникальность элементов.</a:t>
            </a:r>
          </a:p>
          <a:p>
            <a:pPr algn="ctr" marL="883702" indent="-441851" lvl="1">
              <a:lnSpc>
                <a:spcPts val="4502"/>
              </a:lnSpc>
              <a:buFont typeface="Arial"/>
              <a:buChar char="•"/>
            </a:pPr>
            <a:r>
              <a:rPr lang="en-US" b="true" sz="4093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Изменяемость: можно добавлять и удалять элементы.</a:t>
            </a:r>
          </a:p>
          <a:p>
            <a:pPr algn="ctr" marL="883702" indent="-441851" lvl="1">
              <a:lnSpc>
                <a:spcPts val="4502"/>
              </a:lnSpc>
              <a:buFont typeface="Arial"/>
              <a:buChar char="•"/>
            </a:pPr>
          </a:p>
          <a:p>
            <a:pPr algn="ctr">
              <a:lnSpc>
                <a:spcPts val="4502"/>
              </a:lnSpc>
            </a:pPr>
            <a:r>
              <a:rPr lang="en-US" sz="4093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my_set = {1, 2, 3, 3}</a:t>
            </a:r>
          </a:p>
          <a:p>
            <a:pPr algn="ctr">
              <a:lnSpc>
                <a:spcPts val="4502"/>
              </a:lnSpc>
            </a:pPr>
            <a:r>
              <a:rPr lang="en-US" sz="4093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print(my_set)  # Вывод: {1, 2, 3} </a:t>
            </a:r>
          </a:p>
          <a:p>
            <a:pPr algn="ctr">
              <a:lnSpc>
                <a:spcPts val="4502"/>
              </a:lnSpc>
            </a:pPr>
            <a:r>
              <a:rPr lang="en-US" sz="4093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(дубликаты удаляются)</a:t>
            </a:r>
          </a:p>
          <a:p>
            <a:pPr algn="ctr">
              <a:lnSpc>
                <a:spcPts val="4502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5265" y="1596036"/>
            <a:ext cx="11465655" cy="263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342329" indent="-671165" lvl="1">
              <a:lnSpc>
                <a:spcPts val="6839"/>
              </a:lnSpc>
              <a:buFont typeface="Arial"/>
              <a:buChar char="•"/>
            </a:pPr>
            <a:r>
              <a:rPr lang="en-US" sz="621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Как создать множество?</a:t>
            </a:r>
          </a:p>
          <a:p>
            <a:pPr algn="ctr">
              <a:lnSpc>
                <a:spcPts val="6839"/>
              </a:lnSpc>
            </a:pPr>
            <a:r>
              <a:rPr lang="en-US" sz="621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 помощью {}:</a:t>
            </a:r>
          </a:p>
          <a:p>
            <a:pPr algn="ctr">
              <a:lnSpc>
                <a:spcPts val="6839"/>
              </a:lnSpc>
              <a:spcBef>
                <a:spcPct val="0"/>
              </a:spcBef>
            </a:pPr>
            <a:r>
              <a:rPr lang="en-US" sz="621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my_set = {1, 2, 3}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5483494"/>
            <a:ext cx="11996185" cy="3226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249716" indent="-624858" lvl="1">
              <a:lnSpc>
                <a:spcPts val="6367"/>
              </a:lnSpc>
              <a:buFont typeface="Arial"/>
              <a:buChar char="•"/>
            </a:pPr>
            <a:r>
              <a:rPr lang="en-US" b="true" sz="578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С помощью функции set():</a:t>
            </a:r>
          </a:p>
          <a:p>
            <a:pPr algn="ctr">
              <a:lnSpc>
                <a:spcPts val="6367"/>
              </a:lnSpc>
              <a:spcBef>
                <a:spcPct val="0"/>
              </a:spcBef>
            </a:pPr>
          </a:p>
          <a:p>
            <a:pPr algn="ctr">
              <a:lnSpc>
                <a:spcPts val="6367"/>
              </a:lnSpc>
              <a:spcBef>
                <a:spcPct val="0"/>
              </a:spcBef>
            </a:pPr>
            <a:r>
              <a:rPr lang="en-US" b="true" sz="578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my_set = set([1, 2, 3, 2]) print(my_set) # Вывод: {1, 2, 3}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209087" y="1298512"/>
            <a:ext cx="6257858" cy="8229600"/>
          </a:xfrm>
          <a:custGeom>
            <a:avLst/>
            <a:gdLst/>
            <a:ahLst/>
            <a:cxnLst/>
            <a:rect r="r" b="b" t="t" l="l"/>
            <a:pathLst>
              <a:path h="8229600" w="6257858">
                <a:moveTo>
                  <a:pt x="0" y="0"/>
                </a:moveTo>
                <a:lnTo>
                  <a:pt x="6257857" y="0"/>
                </a:lnTo>
                <a:lnTo>
                  <a:pt x="625785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02988" y="393816"/>
            <a:ext cx="15593200" cy="5626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241066" indent="-620533" lvl="1">
              <a:lnSpc>
                <a:spcPts val="6323"/>
              </a:lnSpc>
              <a:buFont typeface="Arial"/>
              <a:buChar char="•"/>
            </a:pPr>
            <a:r>
              <a:rPr lang="en-US" b="true" sz="574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Основные </a:t>
            </a:r>
            <a:r>
              <a:rPr lang="en-US" b="true" sz="574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операции с множествами</a:t>
            </a:r>
          </a:p>
          <a:p>
            <a:pPr algn="ctr">
              <a:lnSpc>
                <a:spcPts val="6323"/>
              </a:lnSpc>
              <a:spcBef>
                <a:spcPct val="0"/>
              </a:spcBef>
            </a:pPr>
            <a:r>
              <a:rPr lang="en-US" b="true" sz="574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Добавление и удаление элементов:</a:t>
            </a:r>
          </a:p>
          <a:p>
            <a:pPr algn="ctr">
              <a:lnSpc>
                <a:spcPts val="6323"/>
              </a:lnSpc>
            </a:pPr>
            <a:r>
              <a:rPr lang="en-US" b="true" sz="574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Добавить элемент: .add()</a:t>
            </a:r>
          </a:p>
          <a:p>
            <a:pPr algn="just">
              <a:lnSpc>
                <a:spcPts val="6323"/>
              </a:lnSpc>
            </a:pPr>
            <a:r>
              <a:rPr lang="en-US" b="true" sz="574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my_set = {1, 2}</a:t>
            </a:r>
          </a:p>
          <a:p>
            <a:pPr algn="just">
              <a:lnSpc>
                <a:spcPts val="6323"/>
              </a:lnSpc>
            </a:pPr>
            <a:r>
              <a:rPr lang="en-US" b="true" sz="574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my_set.add(3)</a:t>
            </a:r>
          </a:p>
          <a:p>
            <a:pPr algn="just">
              <a:lnSpc>
                <a:spcPts val="6323"/>
              </a:lnSpc>
            </a:pPr>
            <a:r>
              <a:rPr lang="en-US" b="true" sz="574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print(my_set)  # Вывод: {1, 2, 3}</a:t>
            </a:r>
          </a:p>
          <a:p>
            <a:pPr algn="ctr">
              <a:lnSpc>
                <a:spcPts val="6323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536023" y="6406072"/>
            <a:ext cx="16560165" cy="3333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292895" indent="-646448" lvl="1">
              <a:lnSpc>
                <a:spcPts val="6587"/>
              </a:lnSpc>
              <a:buFont typeface="Arial"/>
              <a:buChar char="•"/>
            </a:pPr>
            <a:r>
              <a:rPr lang="en-US" b="true" sz="598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Удалить элемент: .remove() или .discard()</a:t>
            </a:r>
          </a:p>
          <a:p>
            <a:pPr algn="ctr">
              <a:lnSpc>
                <a:spcPts val="6587"/>
              </a:lnSpc>
            </a:pPr>
            <a:r>
              <a:rPr lang="en-US" b="true" sz="598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my_set.remove(2)  </a:t>
            </a:r>
          </a:p>
          <a:p>
            <a:pPr algn="ctr">
              <a:lnSpc>
                <a:spcPts val="6587"/>
              </a:lnSpc>
            </a:pPr>
            <a:r>
              <a:rPr lang="en-US" b="true" sz="598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# Удаляет элемент</a:t>
            </a:r>
          </a:p>
          <a:p>
            <a:pPr algn="ctr">
              <a:lnSpc>
                <a:spcPts val="6587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98879" y="667706"/>
            <a:ext cx="16023761" cy="9449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95"/>
              </a:lnSpc>
              <a:spcBef>
                <a:spcPct val="0"/>
              </a:spcBef>
            </a:pPr>
            <a:r>
              <a:rPr lang="en-US" b="true" sz="45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Математические операции:</a:t>
            </a:r>
          </a:p>
          <a:p>
            <a:pPr algn="just" marL="980560" indent="-490280" lvl="1">
              <a:lnSpc>
                <a:spcPts val="4995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45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Объединение (union)— объединяет два множества:</a:t>
            </a:r>
          </a:p>
          <a:p>
            <a:pPr algn="just">
              <a:lnSpc>
                <a:spcPts val="4995"/>
              </a:lnSpc>
              <a:spcBef>
                <a:spcPct val="0"/>
              </a:spcBef>
            </a:pPr>
          </a:p>
          <a:p>
            <a:pPr algn="just">
              <a:lnSpc>
                <a:spcPts val="4995"/>
              </a:lnSpc>
              <a:spcBef>
                <a:spcPct val="0"/>
              </a:spcBef>
            </a:pPr>
            <a:r>
              <a:rPr lang="en-US" b="true" sz="45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set1 = {1, 2}</a:t>
            </a:r>
          </a:p>
          <a:p>
            <a:pPr algn="just">
              <a:lnSpc>
                <a:spcPts val="4995"/>
              </a:lnSpc>
              <a:spcBef>
                <a:spcPct val="0"/>
              </a:spcBef>
            </a:pPr>
            <a:r>
              <a:rPr lang="en-US" b="true" sz="45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set2 = {3, 4}</a:t>
            </a:r>
          </a:p>
          <a:p>
            <a:pPr algn="just">
              <a:lnSpc>
                <a:spcPts val="4995"/>
              </a:lnSpc>
              <a:spcBef>
                <a:spcPct val="0"/>
              </a:spcBef>
            </a:pPr>
            <a:r>
              <a:rPr lang="en-US" b="true" sz="45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print(set1 | set2)  # Вывод: {1, 2, 3, 4}</a:t>
            </a:r>
          </a:p>
          <a:p>
            <a:pPr algn="just">
              <a:lnSpc>
                <a:spcPts val="4995"/>
              </a:lnSpc>
              <a:spcBef>
                <a:spcPct val="0"/>
              </a:spcBef>
            </a:pPr>
          </a:p>
          <a:p>
            <a:pPr algn="just" marL="980560" indent="-490280" lvl="1">
              <a:lnSpc>
                <a:spcPts val="4995"/>
              </a:lnSpc>
              <a:buFont typeface="Arial"/>
              <a:buChar char="•"/>
            </a:pPr>
            <a:r>
              <a:rPr lang="en-US" b="true" sz="45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Пересечение (intersection) — находит общие элементы:</a:t>
            </a:r>
          </a:p>
          <a:p>
            <a:pPr algn="just" marL="980560" indent="-490280" lvl="1">
              <a:lnSpc>
                <a:spcPts val="4995"/>
              </a:lnSpc>
              <a:buFont typeface="Arial"/>
              <a:buChar char="•"/>
            </a:pPr>
          </a:p>
          <a:p>
            <a:pPr algn="just">
              <a:lnSpc>
                <a:spcPts val="4995"/>
              </a:lnSpc>
            </a:pPr>
            <a:r>
              <a:rPr lang="en-US" b="true" sz="45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set1 = {1, 2, 3}</a:t>
            </a:r>
          </a:p>
          <a:p>
            <a:pPr algn="just">
              <a:lnSpc>
                <a:spcPts val="4995"/>
              </a:lnSpc>
            </a:pPr>
            <a:r>
              <a:rPr lang="en-US" b="true" sz="45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set2 = {2, 3, 4}</a:t>
            </a:r>
          </a:p>
          <a:p>
            <a:pPr algn="just">
              <a:lnSpc>
                <a:spcPts val="4995"/>
              </a:lnSpc>
            </a:pPr>
            <a:r>
              <a:rPr lang="en-US" b="true" sz="454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print(set1 &amp; set2)  # Вывод: {2, 3}</a:t>
            </a:r>
          </a:p>
          <a:p>
            <a:pPr algn="just">
              <a:lnSpc>
                <a:spcPts val="4995"/>
              </a:lnSpc>
            </a:pPr>
          </a:p>
          <a:p>
            <a:pPr algn="just">
              <a:lnSpc>
                <a:spcPts val="499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47750"/>
            <a:ext cx="15469570" cy="1207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9826" indent="-409913" lvl="1">
              <a:lnSpc>
                <a:spcPts val="4176"/>
              </a:lnSpc>
              <a:buFont typeface="Arial"/>
              <a:buChar char="•"/>
            </a:pPr>
            <a:r>
              <a:rPr lang="en-US" b="true" sz="379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Разность (difference) — элементы, которые есть в одном множестве, но отсутствуют в другом:</a:t>
            </a:r>
          </a:p>
          <a:p>
            <a:pPr algn="l">
              <a:lnSpc>
                <a:spcPts val="4176"/>
              </a:lnSpc>
            </a:pPr>
          </a:p>
          <a:p>
            <a:pPr algn="l">
              <a:lnSpc>
                <a:spcPts val="4176"/>
              </a:lnSpc>
            </a:pPr>
            <a:r>
              <a:rPr lang="en-US" sz="3797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print(set1 - set2)  # Вывод: {1}</a:t>
            </a:r>
          </a:p>
          <a:p>
            <a:pPr algn="l">
              <a:lnSpc>
                <a:spcPts val="4176"/>
              </a:lnSpc>
            </a:pPr>
          </a:p>
          <a:p>
            <a:pPr algn="l" marL="819826" indent="-409913" lvl="1">
              <a:lnSpc>
                <a:spcPts val="4176"/>
              </a:lnSpc>
              <a:buFont typeface="Arial"/>
              <a:buChar char="•"/>
            </a:pPr>
            <a:r>
              <a:rPr lang="en-US" b="true" sz="379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Симметрическая разность (symmetric difference) — элементы, которые есть в одном из множеств, но не в обоих:</a:t>
            </a:r>
          </a:p>
          <a:p>
            <a:pPr algn="l">
              <a:lnSpc>
                <a:spcPts val="4176"/>
              </a:lnSpc>
            </a:pPr>
          </a:p>
          <a:p>
            <a:pPr algn="l">
              <a:lnSpc>
                <a:spcPts val="4176"/>
              </a:lnSpc>
            </a:pPr>
            <a:r>
              <a:rPr lang="en-US" sz="3797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print(set1 ^ set2)  # Вывод: {1, 4}</a:t>
            </a:r>
          </a:p>
          <a:p>
            <a:pPr algn="l">
              <a:lnSpc>
                <a:spcPts val="4176"/>
              </a:lnSpc>
            </a:pPr>
          </a:p>
          <a:p>
            <a:pPr algn="l">
              <a:lnSpc>
                <a:spcPts val="4176"/>
              </a:lnSpc>
            </a:pPr>
            <a:r>
              <a:rPr lang="en-US" sz="3797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Преимущества Python Set</a:t>
            </a:r>
          </a:p>
          <a:p>
            <a:pPr algn="l" marL="819826" indent="-409913" lvl="1">
              <a:lnSpc>
                <a:spcPts val="4176"/>
              </a:lnSpc>
              <a:buAutoNum type="arabicPeriod" startAt="1"/>
            </a:pPr>
            <a:r>
              <a:rPr lang="en-US" b="true" sz="379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Уникальность данных: Автоматически удаляет дубликаты.</a:t>
            </a:r>
          </a:p>
          <a:p>
            <a:pPr algn="l" marL="819826" indent="-409913" lvl="1">
              <a:lnSpc>
                <a:spcPts val="4176"/>
              </a:lnSpc>
              <a:buAutoNum type="arabicPeriod" startAt="1"/>
            </a:pPr>
            <a:r>
              <a:rPr lang="en-US" b="true" sz="379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Высокая скорость проверки наличия элемента.</a:t>
            </a:r>
          </a:p>
          <a:p>
            <a:pPr algn="l" marL="819826" indent="-409913" lvl="1">
              <a:lnSpc>
                <a:spcPts val="4176"/>
              </a:lnSpc>
              <a:buAutoNum type="arabicPeriod" startAt="1"/>
            </a:pPr>
            <a:r>
              <a:rPr lang="en-US" b="true" sz="379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Удобные математические операции для работы с данными.</a:t>
            </a:r>
          </a:p>
          <a:p>
            <a:pPr algn="l">
              <a:lnSpc>
                <a:spcPts val="4176"/>
              </a:lnSpc>
            </a:pPr>
          </a:p>
          <a:p>
            <a:pPr algn="l">
              <a:lnSpc>
                <a:spcPts val="4176"/>
              </a:lnSpc>
            </a:pPr>
          </a:p>
          <a:p>
            <a:pPr algn="l">
              <a:lnSpc>
                <a:spcPts val="4176"/>
              </a:lnSpc>
            </a:pPr>
          </a:p>
          <a:p>
            <a:pPr algn="l">
              <a:lnSpc>
                <a:spcPts val="4176"/>
              </a:lnSpc>
            </a:pPr>
          </a:p>
          <a:p>
            <a:pPr algn="l">
              <a:lnSpc>
                <a:spcPts val="4176"/>
              </a:lnSpc>
            </a:pPr>
          </a:p>
          <a:p>
            <a:pPr algn="l">
              <a:lnSpc>
                <a:spcPts val="4176"/>
              </a:lnSpc>
            </a:pPr>
          </a:p>
          <a:p>
            <a:pPr algn="l">
              <a:lnSpc>
                <a:spcPts val="4176"/>
              </a:lnSpc>
            </a:pPr>
          </a:p>
          <a:p>
            <a:pPr algn="l">
              <a:lnSpc>
                <a:spcPts val="4176"/>
              </a:lnSpc>
            </a:pPr>
          </a:p>
          <a:p>
            <a:pPr algn="ctr">
              <a:lnSpc>
                <a:spcPts val="4176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1946688" y="8561332"/>
            <a:ext cx="7080738" cy="8229600"/>
          </a:xfrm>
          <a:custGeom>
            <a:avLst/>
            <a:gdLst/>
            <a:ahLst/>
            <a:cxnLst/>
            <a:rect r="r" b="b" t="t" l="l"/>
            <a:pathLst>
              <a:path h="8229600" w="7080738">
                <a:moveTo>
                  <a:pt x="0" y="0"/>
                </a:moveTo>
                <a:lnTo>
                  <a:pt x="7080739" y="0"/>
                </a:lnTo>
                <a:lnTo>
                  <a:pt x="708073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99442" y="239346"/>
            <a:ext cx="15758185" cy="11234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Примеры исполь</a:t>
            </a: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зования</a:t>
            </a:r>
          </a:p>
          <a:p>
            <a:pPr algn="ctr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Удаление дубликатов из списка:</a:t>
            </a:r>
          </a:p>
          <a:p>
            <a:pPr algn="ctr">
              <a:lnSpc>
                <a:spcPts val="3718"/>
              </a:lnSpc>
            </a:pPr>
          </a:p>
          <a:p>
            <a:pPr algn="just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my_list = [1, 2, 2, 3, 3, 4]</a:t>
            </a:r>
          </a:p>
          <a:p>
            <a:pPr algn="just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unique = set(my_list)</a:t>
            </a:r>
          </a:p>
          <a:p>
            <a:pPr algn="just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print(unique)  # Вывод: {1, 2, 3, 4}</a:t>
            </a:r>
          </a:p>
          <a:p>
            <a:pPr algn="just">
              <a:lnSpc>
                <a:spcPts val="3718"/>
              </a:lnSpc>
            </a:pPr>
          </a:p>
          <a:p>
            <a:pPr algn="ctr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Поиск общих элементов:</a:t>
            </a:r>
          </a:p>
          <a:p>
            <a:pPr algn="ctr">
              <a:lnSpc>
                <a:spcPts val="3718"/>
              </a:lnSpc>
            </a:pPr>
          </a:p>
          <a:p>
            <a:pPr algn="l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fruits1 = {"яблоко", "банан", "груша"}</a:t>
            </a:r>
          </a:p>
          <a:p>
            <a:pPr algn="l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fruits2 = {"банан", "персик", "яблоко"}</a:t>
            </a:r>
          </a:p>
          <a:p>
            <a:pPr algn="l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common = fruits1 &amp; fruits2</a:t>
            </a:r>
          </a:p>
          <a:p>
            <a:pPr algn="l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print(common)  # Вывод: {'яблоко', 'банан'}</a:t>
            </a:r>
          </a:p>
          <a:p>
            <a:pPr algn="l">
              <a:lnSpc>
                <a:spcPts val="3718"/>
              </a:lnSpc>
            </a:pPr>
          </a:p>
          <a:p>
            <a:pPr algn="ctr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Проверка уникальности:</a:t>
            </a:r>
          </a:p>
          <a:p>
            <a:pPr algn="ctr">
              <a:lnSpc>
                <a:spcPts val="3718"/>
              </a:lnSpc>
            </a:pPr>
          </a:p>
          <a:p>
            <a:pPr algn="just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def has_duplicates(lst):</a:t>
            </a:r>
          </a:p>
          <a:p>
            <a:pPr algn="just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   return len(lst) != len(set(lst))</a:t>
            </a:r>
          </a:p>
          <a:p>
            <a:pPr algn="just">
              <a:lnSpc>
                <a:spcPts val="3718"/>
              </a:lnSpc>
            </a:pPr>
          </a:p>
          <a:p>
            <a:pPr algn="just">
              <a:lnSpc>
                <a:spcPts val="3718"/>
              </a:lnSpc>
            </a:pPr>
            <a:r>
              <a:rPr lang="en-US" b="true" sz="338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print(has_duplicates([1, 2, 3, 2]))  # Вывод: True</a:t>
            </a:r>
          </a:p>
          <a:p>
            <a:pPr algn="ctr">
              <a:lnSpc>
                <a:spcPts val="3718"/>
              </a:lnSpc>
            </a:pPr>
          </a:p>
          <a:p>
            <a:pPr algn="just">
              <a:lnSpc>
                <a:spcPts val="3718"/>
              </a:lnSpc>
            </a:pPr>
          </a:p>
          <a:p>
            <a:pPr algn="ctr">
              <a:lnSpc>
                <a:spcPts val="3718"/>
              </a:lnSpc>
            </a:pPr>
          </a:p>
          <a:p>
            <a:pPr algn="just">
              <a:lnSpc>
                <a:spcPts val="3718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DAGexcWsPzU</dc:identifier>
  <dcterms:modified xsi:type="dcterms:W3CDTF">2011-08-01T06:04:30Z</dcterms:modified>
  <cp:revision>1</cp:revision>
  <dc:title>PYTHON TUPLES</dc:title>
</cp:coreProperties>
</file>

<file path=docProps/thumbnail.jpeg>
</file>